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8204EA-9263-4F6F-83A5-34BD8DBDAC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9ABAA4B-8299-41A6-BED8-F6E85AAC3BE3}" type="datetimeFigureOut">
              <a:rPr lang="en-US" smtClean="0"/>
              <a:t>11/25/2015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tutors.com/11/training.php?tid=39&amp;cid=47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hyperlink" Target="http://pluralsight.com/training/courses/TableOfContents?courseName=intro-sql-server&amp;highlight=dan-sullivan_what-is-relational#what-is-relationa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543800" cy="2593975"/>
          </a:xfrm>
        </p:spPr>
        <p:txBody>
          <a:bodyPr/>
          <a:lstStyle/>
          <a:p>
            <a:r>
              <a:rPr lang="en-GB" b="1" dirty="0"/>
              <a:t>Why Study Databases (DB)?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/>
              <a:t>Microsoft Access </a:t>
            </a:r>
            <a:r>
              <a:rPr lang="en-US" b="1" u="sng" dirty="0" smtClean="0"/>
              <a:t>2007 </a:t>
            </a:r>
            <a:r>
              <a:rPr lang="en-US" dirty="0" smtClean="0"/>
              <a:t>- is </a:t>
            </a:r>
            <a:r>
              <a:rPr lang="en-US" dirty="0"/>
              <a:t>a powerful, yet easy to learn, relational database application for Microsoft Windows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/>
              <a:t>Relational Database:</a:t>
            </a:r>
            <a:r>
              <a:rPr lang="en-US" b="1" dirty="0"/>
              <a:t> </a:t>
            </a:r>
            <a:r>
              <a:rPr lang="en-US" dirty="0"/>
              <a:t>in relational databases such as Access, data is stored in tables made up of one or more fields (Access calls a column a field). The data stored in each 1 column must be of a single data type such as Character, Number or Date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/>
              <a:t>Table</a:t>
            </a:r>
            <a:r>
              <a:rPr lang="en-US" dirty="0"/>
              <a:t>: tables are the main units of data storage in a database. A table is a collection of data about a specific topic; it is made up of one of more fields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/>
              <a:t>Field:</a:t>
            </a:r>
            <a:r>
              <a:rPr lang="en-US" dirty="0"/>
              <a:t> a field is a column in a table and defines a data type for a set of values in a table. For example, a mailing list table might include fields for first name, last name, address, city, state, zip code, and telephone number.</a:t>
            </a:r>
          </a:p>
        </p:txBody>
      </p:sp>
    </p:spTree>
    <p:extLst>
      <p:ext uri="{BB962C8B-B14F-4D97-AF65-F5344CB8AC3E}">
        <p14:creationId xmlns:p14="http://schemas.microsoft.com/office/powerpoint/2010/main" val="295156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b="1" u="sng" dirty="0"/>
              <a:t>Record</a:t>
            </a:r>
            <a:r>
              <a:rPr lang="en-US" sz="2400" u="sng" dirty="0"/>
              <a:t>: </a:t>
            </a:r>
            <a:r>
              <a:rPr lang="en-US" sz="2400" dirty="0"/>
              <a:t>a record in a row in a table and is a set of values defined by fields. In a mailing list table, each record would contain the data for one person as specified by the intersecting </a:t>
            </a:r>
            <a:r>
              <a:rPr lang="en-US" sz="2400" dirty="0" smtClean="0"/>
              <a:t>fields.</a:t>
            </a:r>
          </a:p>
          <a:p>
            <a:pPr algn="just"/>
            <a:r>
              <a:rPr lang="en-US" sz="2400" b="1" u="sng" dirty="0"/>
              <a:t>Data type</a:t>
            </a:r>
            <a:r>
              <a:rPr lang="en-US" sz="2400" dirty="0"/>
              <a:t>: data types are the properties of each field. A field only has one data type, such as Character, Number or </a:t>
            </a:r>
            <a:r>
              <a:rPr lang="en-US" sz="2400" dirty="0" smtClean="0"/>
              <a:t>Date.</a:t>
            </a:r>
          </a:p>
          <a:p>
            <a:pPr algn="just"/>
            <a:r>
              <a:rPr lang="en-US" sz="2400" b="1" u="sng" dirty="0"/>
              <a:t>Primary Key: </a:t>
            </a:r>
            <a:r>
              <a:rPr lang="en-US" sz="2400" dirty="0"/>
              <a:t>a primary key is a value that can be used to identify a unique record in a table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u="sng" dirty="0"/>
              <a:t>Design View</a:t>
            </a:r>
            <a:r>
              <a:rPr lang="en-US" sz="2400" dirty="0"/>
              <a:t>: it provides the tools for creating fields in a table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u="sng" dirty="0"/>
              <a:t>Datasheet View: </a:t>
            </a:r>
            <a:r>
              <a:rPr lang="en-US" sz="2400" dirty="0"/>
              <a:t>it allows you to update, edit, and delete in formation from a table.</a:t>
            </a:r>
          </a:p>
        </p:txBody>
      </p:sp>
    </p:spTree>
    <p:extLst>
      <p:ext uri="{BB962C8B-B14F-4D97-AF65-F5344CB8AC3E}">
        <p14:creationId xmlns:p14="http://schemas.microsoft.com/office/powerpoint/2010/main" val="94709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r>
              <a:rPr lang="en-US" b="1" dirty="0"/>
              <a:t>Creating Databases and Tables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To use Access, you start by creating a database. Within that database, you can then create tables, forms, reports, and other Access objects that help you organize your data. To help you quickly and easily create a database, Access 2003 includes several database templates, including the Asset Tracking, Event Management, and Time and Billing databases, to name a few.</a:t>
            </a:r>
          </a:p>
        </p:txBody>
      </p:sp>
      <p:pic>
        <p:nvPicPr>
          <p:cNvPr id="1027" name="Picture 3" descr="C:\Users\Juvs\Desktop\02in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377" y="3099582"/>
            <a:ext cx="4765537" cy="350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65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b="1" dirty="0"/>
              <a:t>Entering </a:t>
            </a:r>
            <a:r>
              <a:rPr lang="en-US" b="1" dirty="0" smtClean="0"/>
              <a:t>Data</a:t>
            </a:r>
            <a:br>
              <a:rPr lang="en-US" b="1" dirty="0" smtClean="0"/>
            </a:br>
            <a:r>
              <a:rPr lang="en-US" sz="1800" dirty="0" smtClean="0"/>
              <a:t>(MS Access)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/>
          <a:lstStyle/>
          <a:p>
            <a:pPr algn="just"/>
            <a:r>
              <a:rPr lang="en-US" sz="1800" dirty="0"/>
              <a:t>In Access, a table is divided into fields, and each field contains one piece of information such as a last name or a price. One completed set of fields is a record. </a:t>
            </a:r>
            <a:r>
              <a:rPr lang="en-US" sz="1800" dirty="0" smtClean="0"/>
              <a:t>This </a:t>
            </a:r>
            <a:r>
              <a:rPr lang="en-US" sz="1800" dirty="0"/>
              <a:t>part covers how to enter data into a database table, creating the records for your database table. You also learn how to work with the records, edit data, sort records, print data, and so on.</a:t>
            </a:r>
          </a:p>
          <a:p>
            <a:endParaRPr lang="en-US" dirty="0"/>
          </a:p>
        </p:txBody>
      </p:sp>
      <p:pic>
        <p:nvPicPr>
          <p:cNvPr id="1026" name="Picture 2" descr="C:\Users\Juvs\Desktop\03in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732" y="2438400"/>
            <a:ext cx="5943600" cy="41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03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vs\Desktop\A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38" y="3960615"/>
            <a:ext cx="3512368" cy="243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0266" y="228600"/>
            <a:ext cx="746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3600" b="1" u="sng" dirty="0"/>
              <a:t>Front-End and Back-End Database</a:t>
            </a:r>
          </a:p>
          <a:p>
            <a:pPr marL="114300" indent="0" algn="just">
              <a:buNone/>
            </a:pPr>
            <a:r>
              <a:rPr lang="en-US" b="1" u="sng" dirty="0"/>
              <a:t>The Front-End</a:t>
            </a:r>
            <a:r>
              <a:rPr lang="en-US" b="1" dirty="0"/>
              <a:t>, </a:t>
            </a:r>
            <a:r>
              <a:rPr lang="en-US" dirty="0"/>
              <a:t>is everything involved with what the user sees, including design and some languages like </a:t>
            </a:r>
            <a:r>
              <a:rPr lang="en-US" dirty="0">
                <a:hlinkClick r:id="rId3" tooltip="Digital-Tutors HTML courses"/>
              </a:rPr>
              <a:t>HTML</a:t>
            </a:r>
            <a:r>
              <a:rPr lang="en-US" dirty="0"/>
              <a:t> and </a:t>
            </a:r>
            <a:r>
              <a:rPr lang="en-US" u="sng" dirty="0"/>
              <a:t>OOP.</a:t>
            </a:r>
          </a:p>
          <a:p>
            <a:pPr marL="114300" indent="0" algn="just">
              <a:buNone/>
            </a:pPr>
            <a:r>
              <a:rPr lang="en-US" b="1" u="sng" dirty="0"/>
              <a:t>The Back-End</a:t>
            </a:r>
            <a:r>
              <a:rPr lang="en-US" dirty="0"/>
              <a:t>, or the “server-side”, is basically how the site works, updates and changes. This refers to everything the user can’t see in the browser, like </a:t>
            </a:r>
            <a:r>
              <a:rPr lang="en-US" dirty="0">
                <a:hlinkClick r:id="rId4" tooltip="Pluralsight SQL Server course"/>
              </a:rPr>
              <a:t>databases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509320"/>
            <a:ext cx="8382000" cy="4038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Juvs\Desktop\database-part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38593"/>
            <a:ext cx="2625163" cy="2625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4" descr="C:\Users\Juvs\Desktop\wildlife_d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299" y="4370940"/>
            <a:ext cx="1325363" cy="161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6081" y="3053819"/>
            <a:ext cx="1515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Front-End</a:t>
            </a:r>
            <a:r>
              <a:rPr lang="en-US" dirty="0" smtClean="0"/>
              <a:t> </a:t>
            </a:r>
          </a:p>
          <a:p>
            <a:pPr algn="ctr"/>
            <a:r>
              <a:rPr lang="en-US" sz="1400" dirty="0" smtClean="0"/>
              <a:t>using </a:t>
            </a:r>
            <a:r>
              <a:rPr lang="en-US" sz="1400" dirty="0" smtClean="0"/>
              <a:t>Access Form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065619" y="3053819"/>
            <a:ext cx="111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Back-End</a:t>
            </a:r>
            <a:r>
              <a:rPr lang="en-US" dirty="0" smtClean="0"/>
              <a:t> </a:t>
            </a:r>
          </a:p>
          <a:p>
            <a:pPr algn="ctr"/>
            <a:r>
              <a:rPr lang="en-US" sz="1400" dirty="0" smtClean="0"/>
              <a:t>Database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83233" y="4109520"/>
            <a:ext cx="1055767" cy="2694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08544" y="3817132"/>
            <a:ext cx="117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MS Access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78112" y="4298503"/>
            <a:ext cx="55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SQL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78112" y="4678394"/>
            <a:ext cx="100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NotePad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34850" y="5308856"/>
            <a:ext cx="665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Excel</a:t>
            </a:r>
            <a:endParaRPr lang="en-US" sz="1400" dirty="0"/>
          </a:p>
        </p:txBody>
      </p:sp>
      <p:cxnSp>
        <p:nvCxnSpPr>
          <p:cNvPr id="16" name="Straight Arrow Connector 15"/>
          <p:cNvCxnSpPr>
            <a:endCxn id="13" idx="1"/>
          </p:cNvCxnSpPr>
          <p:nvPr/>
        </p:nvCxnSpPr>
        <p:spPr>
          <a:xfrm flipV="1">
            <a:off x="6183233" y="4483169"/>
            <a:ext cx="1094879" cy="3637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1"/>
          </p:cNvCxnSpPr>
          <p:nvPr/>
        </p:nvCxnSpPr>
        <p:spPr>
          <a:xfrm flipV="1">
            <a:off x="6096000" y="4863060"/>
            <a:ext cx="1182112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1"/>
          </p:cNvCxnSpPr>
          <p:nvPr/>
        </p:nvCxnSpPr>
        <p:spPr>
          <a:xfrm>
            <a:off x="6096000" y="5308856"/>
            <a:ext cx="1438850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0" y="4678394"/>
            <a:ext cx="228600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286000" y="4962434"/>
            <a:ext cx="220980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Juvs\Desktop\A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7" y="3743431"/>
            <a:ext cx="3512368" cy="243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>
            <a:off x="2286000" y="4668960"/>
            <a:ext cx="228600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286000" y="4953000"/>
            <a:ext cx="220980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96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/>
          <a:lstStyle/>
          <a:p>
            <a:r>
              <a:rPr lang="en-US" b="1" u="sng" dirty="0"/>
              <a:t>What are the Microsoft Access advantages?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i="1" u="sng" dirty="0"/>
              <a:t>Easy to install and use</a:t>
            </a:r>
            <a:r>
              <a:rPr lang="en-US" dirty="0"/>
              <a:t> — Access gives data managers a fully functional, relational database management system in minutes</a:t>
            </a:r>
            <a:r>
              <a:rPr lang="en-US" dirty="0" smtClean="0"/>
              <a:t>.</a:t>
            </a:r>
          </a:p>
          <a:p>
            <a:pPr algn="just"/>
            <a:r>
              <a:rPr lang="en-US" b="1" i="1" u="sng" dirty="0"/>
              <a:t>Ease to integrate</a:t>
            </a:r>
            <a:r>
              <a:rPr lang="en-US" dirty="0"/>
              <a:t> – Access works well with many of the developing software programs based in Windows. It also can be used in the front-end as back-end tables with products like Microsoft SQL </a:t>
            </a:r>
            <a:r>
              <a:rPr lang="en-US" dirty="0" smtClean="0"/>
              <a:t>Server.</a:t>
            </a:r>
          </a:p>
          <a:p>
            <a:pPr algn="just"/>
            <a:r>
              <a:rPr lang="en-US" b="1" i="1" u="sng" dirty="0"/>
              <a:t>Widely popular</a:t>
            </a:r>
            <a:r>
              <a:rPr lang="en-US" dirty="0"/>
              <a:t> — Microsoft Access is the most popular desktop database system in the world</a:t>
            </a:r>
            <a:r>
              <a:rPr lang="en-US" dirty="0" smtClean="0"/>
              <a:t>.</a:t>
            </a:r>
          </a:p>
          <a:p>
            <a:pPr algn="just"/>
            <a:r>
              <a:rPr lang="en-US" b="1" i="1" u="sng" dirty="0"/>
              <a:t>Importing data</a:t>
            </a:r>
            <a:r>
              <a:rPr lang="en-US" dirty="0"/>
              <a:t> — Microsoft Access makes it easy to import data</a:t>
            </a:r>
            <a:r>
              <a:rPr lang="en-US" dirty="0" smtClean="0"/>
              <a:t>.</a:t>
            </a:r>
          </a:p>
          <a:p>
            <a:pPr algn="just"/>
            <a:r>
              <a:rPr lang="en-US" b="1" i="1" u="sng" dirty="0"/>
              <a:t>Convenient storage capacity</a:t>
            </a:r>
            <a:r>
              <a:rPr lang="en-US" dirty="0"/>
              <a:t> – A Microsoft Access database can hold up to 2 GB of data</a:t>
            </a:r>
            <a:r>
              <a:rPr lang="en-US" dirty="0" smtClean="0"/>
              <a:t>.</a:t>
            </a:r>
          </a:p>
          <a:p>
            <a:pPr algn="just"/>
            <a:r>
              <a:rPr lang="en-US" b="1" i="1" u="sng" dirty="0"/>
              <a:t>Saves you money</a:t>
            </a:r>
            <a:r>
              <a:rPr lang="en-US" dirty="0"/>
              <a:t> — Microsoft Access is hundreds of dollars more economical than other larger systems; offering the same functions and usage.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5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r>
              <a:rPr lang="en-GB" sz="3200" b="1" u="sng"/>
              <a:t>Databases </a:t>
            </a:r>
            <a:endParaRPr lang="en-US" sz="3200" dirty="0" smtClean="0"/>
          </a:p>
          <a:p>
            <a:pPr lvl="1" algn="just"/>
            <a:r>
              <a:rPr lang="en-GB" sz="4000" b="1" dirty="0" smtClean="0"/>
              <a:t>Many computing applications</a:t>
            </a:r>
            <a:r>
              <a:rPr lang="en-GB" sz="4000" dirty="0" smtClean="0"/>
              <a:t> deal with large amounts of information</a:t>
            </a:r>
            <a:endParaRPr lang="en-US" sz="4000" dirty="0" smtClean="0"/>
          </a:p>
          <a:p>
            <a:pPr lvl="1" algn="just"/>
            <a:r>
              <a:rPr lang="en-GB" sz="4000" b="1" dirty="0" smtClean="0"/>
              <a:t>Database </a:t>
            </a:r>
            <a:r>
              <a:rPr lang="en-GB" sz="4000" b="1" dirty="0"/>
              <a:t>systems give a set of tool</a:t>
            </a:r>
            <a:r>
              <a:rPr lang="en-GB" sz="4000" dirty="0"/>
              <a:t>s for storing, searching and managing this information</a:t>
            </a:r>
            <a:endParaRPr lang="en-US" sz="4000" dirty="0"/>
          </a:p>
          <a:p>
            <a:pPr lvl="1" algn="just"/>
            <a:r>
              <a:rPr lang="en-GB" sz="4000" b="1" dirty="0"/>
              <a:t>Databases are a ‘core topic’ in business and computer science.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pPr algn="just"/>
            <a:r>
              <a:rPr lang="en-US" sz="4000" b="1" u="sng" dirty="0"/>
              <a:t>Database </a:t>
            </a:r>
            <a:r>
              <a:rPr lang="en-US" sz="4000" b="1" u="sng" dirty="0" smtClean="0"/>
              <a:t>Concepts</a:t>
            </a:r>
            <a:r>
              <a:rPr lang="en-US" sz="4000" b="1" dirty="0" smtClean="0"/>
              <a:t> </a:t>
            </a:r>
            <a:r>
              <a:rPr lang="en-US" sz="4000" b="1" dirty="0"/>
              <a:t>- </a:t>
            </a:r>
            <a:r>
              <a:rPr lang="en-US" sz="4000" dirty="0"/>
              <a:t>This section discusses a number of database concepts and is primarily intended for those who have had little or no experience of computer-based databases.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8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924800" cy="4800600"/>
          </a:xfrm>
        </p:spPr>
        <p:txBody>
          <a:bodyPr/>
          <a:lstStyle/>
          <a:p>
            <a:pPr algn="just"/>
            <a:r>
              <a:rPr lang="en-GB" sz="4400" b="1" u="sng" dirty="0"/>
              <a:t>What is a Database</a:t>
            </a:r>
            <a:r>
              <a:rPr lang="en-GB" sz="4400" dirty="0"/>
              <a:t>? - “A set of information held in a computer and a collection of data arranged for ease and speed of search and retrieval”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848600" cy="601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b="1" u="sng" dirty="0"/>
              <a:t>Databases</a:t>
            </a:r>
            <a:endParaRPr lang="en-US" sz="4400" dirty="0"/>
          </a:p>
          <a:p>
            <a:pPr lvl="0"/>
            <a:r>
              <a:rPr lang="en-GB" sz="2800" dirty="0"/>
              <a:t>Library catalogues	</a:t>
            </a:r>
            <a:r>
              <a:rPr lang="en-GB" sz="2800" dirty="0" smtClean="0"/>
              <a:t>	Medical </a:t>
            </a:r>
            <a:r>
              <a:rPr lang="en-GB" sz="2800" dirty="0"/>
              <a:t>records</a:t>
            </a:r>
            <a:endParaRPr lang="en-US" sz="2800" dirty="0"/>
          </a:p>
          <a:p>
            <a:pPr lvl="0"/>
            <a:r>
              <a:rPr lang="en-GB" sz="2800" dirty="0"/>
              <a:t>Bank accounts		</a:t>
            </a:r>
            <a:r>
              <a:rPr lang="en-GB" sz="2800" dirty="0" smtClean="0"/>
              <a:t>	Stock </a:t>
            </a:r>
            <a:r>
              <a:rPr lang="en-GB" sz="2800" dirty="0"/>
              <a:t>control</a:t>
            </a:r>
            <a:endParaRPr lang="en-US" sz="2800" dirty="0"/>
          </a:p>
          <a:p>
            <a:pPr lvl="0"/>
            <a:r>
              <a:rPr lang="en-GB" sz="2800" dirty="0"/>
              <a:t>Personnel systems 	</a:t>
            </a:r>
            <a:r>
              <a:rPr lang="en-GB" sz="2800" dirty="0" smtClean="0"/>
              <a:t>	Product catalogues</a:t>
            </a:r>
            <a:endParaRPr lang="en-US" sz="2800" dirty="0"/>
          </a:p>
          <a:p>
            <a:pPr lvl="0"/>
            <a:r>
              <a:rPr lang="en-GB" sz="2800" dirty="0"/>
              <a:t>Credit card details	 </a:t>
            </a:r>
            <a:r>
              <a:rPr lang="en-GB" sz="2800" dirty="0" smtClean="0"/>
              <a:t>	Student </a:t>
            </a:r>
            <a:r>
              <a:rPr lang="en-GB" sz="2800" dirty="0"/>
              <a:t>records</a:t>
            </a:r>
            <a:endParaRPr lang="en-US" sz="2800" dirty="0"/>
          </a:p>
          <a:p>
            <a:pPr lvl="0"/>
            <a:r>
              <a:rPr lang="en-GB" sz="2800" dirty="0"/>
              <a:t>Stock market prices	 </a:t>
            </a:r>
            <a:r>
              <a:rPr lang="en-GB" sz="2800" dirty="0" smtClean="0"/>
              <a:t>	Airline </a:t>
            </a:r>
            <a:r>
              <a:rPr lang="en-GB" sz="2800" dirty="0"/>
              <a:t>bookings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109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>
            <a:normAutofit/>
          </a:bodyPr>
          <a:lstStyle/>
          <a:p>
            <a:pPr algn="just"/>
            <a:r>
              <a:rPr lang="en-GB" sz="2800" b="1" u="sng" dirty="0"/>
              <a:t>4 Database Users - </a:t>
            </a:r>
            <a:r>
              <a:rPr lang="en-US" sz="2800" dirty="0"/>
              <a:t>can change data in the database using query tools, database </a:t>
            </a:r>
            <a:r>
              <a:rPr lang="en-US" sz="2800" dirty="0" smtClean="0"/>
              <a:t>applications </a:t>
            </a:r>
            <a:r>
              <a:rPr lang="en-US" sz="2800" dirty="0"/>
              <a:t>or SQL statements. </a:t>
            </a:r>
            <a:endParaRPr lang="en-US" sz="2800" dirty="0" smtClean="0"/>
          </a:p>
          <a:p>
            <a:pPr lvl="1" algn="just"/>
            <a:r>
              <a:rPr lang="en-GB" sz="2600" b="1" u="sng" dirty="0"/>
              <a:t>Data users (End user</a:t>
            </a:r>
            <a:r>
              <a:rPr lang="en-GB" sz="2600" b="1" dirty="0"/>
              <a:t>)-</a:t>
            </a:r>
            <a:r>
              <a:rPr lang="en-GB" sz="2600" dirty="0"/>
              <a:t>Use the database system to achieve some goal.</a:t>
            </a:r>
            <a:endParaRPr lang="en-US" sz="2600" dirty="0"/>
          </a:p>
          <a:p>
            <a:pPr lvl="1" algn="just"/>
            <a:r>
              <a:rPr lang="en-GB" sz="2600" b="1" u="sng" dirty="0" smtClean="0"/>
              <a:t>Application </a:t>
            </a:r>
            <a:r>
              <a:rPr lang="en-GB" sz="2600" b="1" u="sng" dirty="0"/>
              <a:t>Developers</a:t>
            </a:r>
            <a:r>
              <a:rPr lang="en-GB" sz="2600" b="1" dirty="0"/>
              <a:t>-</a:t>
            </a:r>
            <a:r>
              <a:rPr lang="en-GB" sz="2600" dirty="0"/>
              <a:t> Write software to allow end users to interface with the database system</a:t>
            </a:r>
            <a:endParaRPr lang="en-US" sz="2600" dirty="0"/>
          </a:p>
          <a:p>
            <a:pPr lvl="1" algn="just"/>
            <a:r>
              <a:rPr lang="en-GB" sz="2600" b="1" u="sng" dirty="0" smtClean="0"/>
              <a:t>Database </a:t>
            </a:r>
            <a:r>
              <a:rPr lang="en-GB" sz="2600" b="1" u="sng" dirty="0"/>
              <a:t>Administrator </a:t>
            </a:r>
            <a:r>
              <a:rPr lang="en-GB" sz="2600" b="1" dirty="0"/>
              <a:t>(DBA</a:t>
            </a:r>
            <a:r>
              <a:rPr lang="en-GB" sz="2600" b="1" dirty="0" smtClean="0"/>
              <a:t>)-</a:t>
            </a:r>
            <a:r>
              <a:rPr lang="en-GB" sz="2600" dirty="0" smtClean="0"/>
              <a:t>Designs </a:t>
            </a:r>
            <a:r>
              <a:rPr lang="en-GB" sz="2600" dirty="0"/>
              <a:t>&amp; manages the database system</a:t>
            </a:r>
            <a:endParaRPr lang="en-US" sz="2600" dirty="0"/>
          </a:p>
          <a:p>
            <a:pPr lvl="1" algn="just"/>
            <a:r>
              <a:rPr lang="en-GB" sz="2600" b="1" u="sng" dirty="0" smtClean="0"/>
              <a:t>Database </a:t>
            </a:r>
            <a:r>
              <a:rPr lang="en-GB" sz="2600" b="1" u="sng" dirty="0"/>
              <a:t>Systems </a:t>
            </a:r>
            <a:r>
              <a:rPr lang="en-GB" sz="2600" b="1" u="sng" dirty="0" smtClean="0"/>
              <a:t>Programmer</a:t>
            </a:r>
            <a:r>
              <a:rPr lang="en-US" sz="2600" dirty="0"/>
              <a:t>-</a:t>
            </a:r>
            <a:r>
              <a:rPr lang="en-GB" sz="2600" dirty="0" smtClean="0"/>
              <a:t>Writes </a:t>
            </a:r>
            <a:r>
              <a:rPr lang="en-GB" sz="2600" dirty="0"/>
              <a:t>the database software itself</a:t>
            </a:r>
            <a:endParaRPr lang="en-US" sz="26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572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algn="just"/>
            <a:r>
              <a:rPr lang="en-GB" sz="3600" b="1" dirty="0"/>
              <a:t>Database Management Systems -</a:t>
            </a:r>
            <a:r>
              <a:rPr lang="en-GB" sz="3600" dirty="0"/>
              <a:t> is the software than controls that </a:t>
            </a:r>
            <a:r>
              <a:rPr lang="en-GB" sz="3600" dirty="0" smtClean="0"/>
              <a:t>information.</a:t>
            </a:r>
            <a:endParaRPr lang="en-US" sz="3600" dirty="0"/>
          </a:p>
          <a:p>
            <a:pPr lvl="1"/>
            <a:r>
              <a:rPr lang="en-GB" sz="3200" b="1" dirty="0"/>
              <a:t>Oracle			DB2 (IBM</a:t>
            </a:r>
            <a:r>
              <a:rPr lang="en-US" sz="3200" b="1" dirty="0"/>
              <a:t>)</a:t>
            </a:r>
            <a:endParaRPr lang="en-US" sz="3200" dirty="0"/>
          </a:p>
          <a:p>
            <a:pPr lvl="1"/>
            <a:r>
              <a:rPr lang="en-GB" sz="3200" b="1" dirty="0"/>
              <a:t>MS SQL Server 	MS Access</a:t>
            </a:r>
            <a:endParaRPr lang="en-US" sz="3200" dirty="0"/>
          </a:p>
          <a:p>
            <a:pPr lvl="1"/>
            <a:r>
              <a:rPr lang="en-GB" sz="3200" b="1" dirty="0"/>
              <a:t>Ingres 			</a:t>
            </a:r>
            <a:r>
              <a:rPr lang="en-GB" sz="3200" b="1" dirty="0" err="1"/>
              <a:t>PostgreSQL</a:t>
            </a:r>
            <a:endParaRPr lang="en-US" sz="3200" dirty="0"/>
          </a:p>
          <a:p>
            <a:pPr lvl="1"/>
            <a:r>
              <a:rPr lang="en-GB" sz="3200" b="1" dirty="0"/>
              <a:t>MySQL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2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u="sng" dirty="0"/>
              <a:t>SQL - Structured Query Language</a:t>
            </a:r>
            <a:r>
              <a:rPr lang="en-US" sz="3600" dirty="0"/>
              <a:t>. SQL is used to communicate with a </a:t>
            </a:r>
            <a:r>
              <a:rPr lang="en-US" sz="3600" b="1" dirty="0"/>
              <a:t>Database.</a:t>
            </a: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835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/>
          <a:lstStyle/>
          <a:p>
            <a:pPr algn="just"/>
            <a:r>
              <a:rPr lang="en-US" sz="4400" b="1" u="sng" dirty="0"/>
              <a:t>The Standard SQL Commands </a:t>
            </a:r>
            <a:r>
              <a:rPr lang="en-US" sz="4400" dirty="0"/>
              <a:t>such as </a:t>
            </a:r>
            <a:r>
              <a:rPr lang="en-US" sz="4400" b="1" u="sng" dirty="0"/>
              <a:t>"Select",</a:t>
            </a:r>
            <a:r>
              <a:rPr lang="en-US" sz="4400" dirty="0"/>
              <a:t> </a:t>
            </a:r>
            <a:r>
              <a:rPr lang="en-US" sz="4400" b="1" u="sng" dirty="0"/>
              <a:t>"Insert"</a:t>
            </a:r>
            <a:r>
              <a:rPr lang="en-US" sz="4400" u="sng" dirty="0"/>
              <a:t>,</a:t>
            </a:r>
            <a:r>
              <a:rPr lang="en-US" sz="4400" dirty="0"/>
              <a:t> </a:t>
            </a:r>
            <a:r>
              <a:rPr lang="en-US" sz="4400" b="1" u="sng" dirty="0"/>
              <a:t>"Update",</a:t>
            </a:r>
            <a:r>
              <a:rPr lang="en-US" sz="4400" dirty="0"/>
              <a:t> "</a:t>
            </a:r>
            <a:r>
              <a:rPr lang="en-US" sz="4400" b="1" u="sng" dirty="0"/>
              <a:t>Delete</a:t>
            </a:r>
            <a:r>
              <a:rPr lang="en-US" sz="4400" u="sng" dirty="0"/>
              <a:t>"</a:t>
            </a:r>
            <a:r>
              <a:rPr lang="en-US" sz="4400" dirty="0"/>
              <a:t>, </a:t>
            </a:r>
            <a:r>
              <a:rPr lang="en-US" sz="4400" b="1" dirty="0"/>
              <a:t>"</a:t>
            </a:r>
            <a:r>
              <a:rPr lang="en-US" sz="4400" b="1" u="sng" dirty="0"/>
              <a:t>Create"</a:t>
            </a:r>
            <a:r>
              <a:rPr lang="en-US" sz="4400" dirty="0"/>
              <a:t>, and </a:t>
            </a:r>
            <a:r>
              <a:rPr lang="en-US" sz="4400" b="1" u="sng" dirty="0"/>
              <a:t>"Drop"</a:t>
            </a:r>
            <a:r>
              <a:rPr lang="en-US" sz="4400" dirty="0"/>
              <a:t> can be used to accomplish almost everything that one needs to do with a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4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647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Why Study Databases (DB)?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2</vt:lpstr>
      <vt:lpstr>PowerPoint Presentation</vt:lpstr>
      <vt:lpstr>Creating Databases and Tables </vt:lpstr>
      <vt:lpstr>Entering Data (MS Access) </vt:lpstr>
      <vt:lpstr>PowerPoint Presentation</vt:lpstr>
      <vt:lpstr>What are the Microsoft Access advantages?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Databases (DB)?</dc:title>
  <dc:creator>Juvs</dc:creator>
  <cp:lastModifiedBy>Juvs</cp:lastModifiedBy>
  <cp:revision>11</cp:revision>
  <dcterms:created xsi:type="dcterms:W3CDTF">2015-11-18T01:05:46Z</dcterms:created>
  <dcterms:modified xsi:type="dcterms:W3CDTF">2015-11-25T05:27:53Z</dcterms:modified>
</cp:coreProperties>
</file>